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09" r:id="rId5"/>
    <p:sldId id="310" r:id="rId6"/>
    <p:sldId id="311" r:id="rId7"/>
    <p:sldId id="308" r:id="rId8"/>
    <p:sldId id="307" r:id="rId9"/>
    <p:sldId id="296" r:id="rId10"/>
    <p:sldId id="294" r:id="rId11"/>
    <p:sldId id="295" r:id="rId12"/>
    <p:sldId id="305" r:id="rId13"/>
    <p:sldId id="301" r:id="rId14"/>
    <p:sldId id="304" r:id="rId15"/>
    <p:sldId id="312" r:id="rId1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pos="600" userDrawn="1">
          <p15:clr>
            <a:srgbClr val="A4A3A4"/>
          </p15:clr>
        </p15:guide>
        <p15:guide id="4" pos="45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ryne Smith" initials="CS" lastIdx="2" clrIdx="0">
    <p:extLst>
      <p:ext uri="{19B8F6BF-5375-455C-9EA6-DF929625EA0E}">
        <p15:presenceInfo xmlns:p15="http://schemas.microsoft.com/office/powerpoint/2012/main" userId="S::cathrynesmith@southalabama.edu::1f55ccb4-09e2-429e-8f12-13a67d0a07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C3C"/>
    <a:srgbClr val="006A8A"/>
    <a:srgbClr val="8FA971"/>
    <a:srgbClr val="F1EAE0"/>
    <a:srgbClr val="9F792F"/>
    <a:srgbClr val="785029"/>
    <a:srgbClr val="E3CEB2"/>
    <a:srgbClr val="648260"/>
    <a:srgbClr val="A49B37"/>
    <a:srgbClr val="BD7B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880" autoAdjust="0"/>
  </p:normalViewPr>
  <p:slideViewPr>
    <p:cSldViewPr snapToGrid="0" snapToObjects="1" showGuides="1">
      <p:cViewPr varScale="1">
        <p:scale>
          <a:sx n="105" d="100"/>
          <a:sy n="105" d="100"/>
        </p:scale>
        <p:origin x="828" y="102"/>
      </p:cViewPr>
      <p:guideLst>
        <p:guide orient="horz" pos="1272"/>
        <p:guide pos="7056"/>
        <p:guide pos="600"/>
        <p:guide pos="45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8" d="100"/>
          <a:sy n="58" d="100"/>
        </p:scale>
        <p:origin x="249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1-19T15:22:24.599" idx="1">
    <p:pos x="10" y="10"/>
    <p:text>Insects are widely used in PMI estimations.
DNA degradation of insects has been understudies compared to human remains.
Molecular indicators may capture degradation trajectories not visible from morphology alone.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1-19T15:26:39.368" idx="2">
    <p:pos x="4701" y="645"/>
    <p:text>The image shows larval action on the remains of the pig. Pigs are often used in decomposition and entomological studies because they decompose in a similar fashion and rate as humans. 
Yout can also see the decomposition "juices", which will begin to attract more insects.</p:text>
    <p:extLst>
      <p:ext uri="{C676402C-5697-4E1C-873F-D02D1690AC5C}">
        <p15:threadingInfo xmlns:p15="http://schemas.microsoft.com/office/powerpoint/2012/main" timeZoneBias="3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97ADA-28FC-D95C-9949-C2600B76E8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6638BB-B5C2-68A8-E3FA-52921DD002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507502F-DB6E-469A-9C44-FB8EDEF15CAD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D222EB-9CD6-7377-B538-2102EE87F3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9DFD59-EA45-6CD0-571D-72EF11B864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DA6A3EC-C558-4879-9E77-732F9A1F51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172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4817FE1-3397-4E25-A0AD-CD1F478AA284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503C4B0-A82C-497E-A667-41FFA619A4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7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696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96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2DDD5-B179-8D33-E206-E8EC18C65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822960"/>
            <a:ext cx="6840110" cy="46634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6000" b="1" i="0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19809-9823-E5C1-322B-DCDB7769D4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960" y="5559552"/>
            <a:ext cx="6840110" cy="47593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109FC96-A524-9411-F587-93938397D0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3736" y="0"/>
            <a:ext cx="4398264" cy="6857999"/>
          </a:xfrm>
          <a:noFill/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17870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567E9-2483-C330-76B4-52F75C950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822960"/>
            <a:ext cx="4389120" cy="192024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80C9AC2-080F-B7EB-E5D9-98A11923C16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2960" y="3529584"/>
            <a:ext cx="4389120" cy="2350008"/>
          </a:xfrm>
        </p:spPr>
        <p:txBody>
          <a:bodyPr/>
          <a:lstStyle>
            <a:lvl1pPr marL="285750" indent="-28575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A6C9DAC2-F86A-0D7B-2EA8-DAE9CF8E03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0616" y="0"/>
            <a:ext cx="6501384" cy="6857999"/>
          </a:xfrm>
          <a:noFill/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DF0DBE-FBE3-E653-13B1-8A27023E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339096C-E86B-C5A9-1F2F-E4FD0552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8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647C7-955C-FC73-3737-298D139F2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822960"/>
            <a:ext cx="4754880" cy="4114800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5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A9653-6F42-EC48-B443-D3FF0CD0D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960" y="5175504"/>
            <a:ext cx="4754880" cy="9144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A5DB37-3750-510E-8CAA-D76AFD5CC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68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577E-706F-A37B-4229-35D618DD29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822960"/>
            <a:ext cx="4937760" cy="192024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5BFF6-ADF4-B12B-F366-E1E7F245C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3640" y="822960"/>
            <a:ext cx="5111496" cy="3566160"/>
          </a:xfrm>
        </p:spPr>
        <p:txBody>
          <a:bodyPr/>
          <a:lstStyle>
            <a:lvl1pPr marL="283464" indent="-283464">
              <a:defRPr sz="1800">
                <a:solidFill>
                  <a:schemeClr val="bg1"/>
                </a:solidFill>
              </a:defRPr>
            </a:lvl1pPr>
            <a:lvl2pPr indent="-283464">
              <a:defRPr sz="1600">
                <a:solidFill>
                  <a:schemeClr val="bg1"/>
                </a:solidFill>
              </a:defRPr>
            </a:lvl2pPr>
            <a:lvl3pPr indent="-283464">
              <a:defRPr sz="1400">
                <a:solidFill>
                  <a:schemeClr val="bg1"/>
                </a:solidFill>
              </a:defRPr>
            </a:lvl3pPr>
            <a:lvl4pPr indent="-283464">
              <a:defRPr sz="1400">
                <a:solidFill>
                  <a:schemeClr val="bg1"/>
                </a:solidFill>
              </a:defRPr>
            </a:lvl4pPr>
            <a:lvl5pPr indent="-283464"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6EAC12B0-20CC-C7DC-2FB8-1B9FE9CCFC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4471416"/>
            <a:ext cx="12192000" cy="2386584"/>
          </a:xfrm>
          <a:noFill/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78AC046-3CF2-802F-750B-B70D9B89A33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B26AA9-8344-BF2E-82C8-AF9EDF269B9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933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567E9-2483-C330-76B4-52F75C950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5120" y="822960"/>
            <a:ext cx="4754880" cy="41148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A6C9DAC2-F86A-0D7B-2EA8-DAE9CF8E03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048" cy="6857999"/>
          </a:xfrm>
          <a:solidFill>
            <a:schemeClr val="bg1">
              <a:lumMod val="95000"/>
            </a:schemeClr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8F38D-10C4-434A-0F9B-619CCAB67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5120" y="5175504"/>
            <a:ext cx="4754880" cy="9144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502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2E9B473-9612-90C4-92F3-3DAB99570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822960"/>
            <a:ext cx="4023360" cy="192024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3529584"/>
            <a:ext cx="4023360" cy="192024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59FE3EB-4655-2339-C82A-C74B21F7655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486400" y="822960"/>
            <a:ext cx="5861304" cy="4846320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24F3A78-F067-8639-9E61-32AE80986E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6007608"/>
            <a:ext cx="12192000" cy="85039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noAutofit/>
          </a:bodyPr>
          <a:lstStyle>
            <a:lvl1pPr marL="0" indent="0" algn="l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D9871F-9716-E693-46E0-C82668C233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73736" y="6276547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3B6AA57-B313-9EB7-BDE7-E6B64F9104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92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567E9-2483-C330-76B4-52F75C950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2280" y="822960"/>
            <a:ext cx="4663440" cy="192024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A5DB37-3750-510E-8CAA-D76AFD5CC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08192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71B91E2B-214A-27EB-DD9A-E9FF3D8BFBD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12280" y="3529584"/>
            <a:ext cx="4663440" cy="2350008"/>
          </a:xfrm>
        </p:spPr>
        <p:txBody>
          <a:bodyPr/>
          <a:lstStyle>
            <a:lvl1pPr marL="285750" indent="-28575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0CFB59-AAC5-2429-8ABD-5C7810D2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12280" y="625449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BF308-C3AC-92A2-F532-FF8180F4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74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1097280"/>
            <a:ext cx="10515600" cy="16459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23150"/>
            <a:ext cx="12192000" cy="667512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DED7F42-DE45-0982-D0EE-36467303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3529584"/>
            <a:ext cx="4937760" cy="210312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6B366AA0-2DAB-8B01-E9CA-4EFD01184A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00800" y="3529584"/>
            <a:ext cx="4937760" cy="210312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3AD13A-778C-0B94-E890-F60B86ABB58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4822A-F2F6-6134-01C8-6CB9A884CDD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19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1097280"/>
            <a:ext cx="10424160" cy="16459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5836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 algn="l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ADC6F7A-27D8-EC45-FC60-C8858243D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3529584"/>
            <a:ext cx="3200400" cy="22860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EA7E2BE-086F-5B51-B0E9-BDC91DF14B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61104" y="3529584"/>
            <a:ext cx="6986016" cy="2231136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83E49A-BDF1-7E34-30FE-A4A45160F7A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0355B-1B69-AD49-6AB0-3D194609B2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78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1097280"/>
            <a:ext cx="10424160" cy="16459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58368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529584"/>
            <a:ext cx="10360152" cy="2231136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83E49A-BDF1-7E34-30FE-A4A45160F7A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0355B-1B69-AD49-6AB0-3D194609B2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47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567E9-2483-C330-76B4-52F75C950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0832" y="822960"/>
            <a:ext cx="7040880" cy="52120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6000" b="1" cap="all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A5DB37-3750-510E-8CAA-D76AFD5CC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133088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75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1097280"/>
            <a:ext cx="10515600" cy="16459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23150"/>
            <a:ext cx="12192000" cy="850392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DED7F42-DE45-0982-D0EE-36467303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3529584"/>
            <a:ext cx="7114032" cy="2103120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6B366AA0-2DAB-8B01-E9CA-4EFD01184A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3529584"/>
            <a:ext cx="3017520" cy="2103120"/>
          </a:xfr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3AD13A-778C-0B94-E890-F60B86ABB58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4822A-F2F6-6134-01C8-6CB9A884CDD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10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822960"/>
            <a:ext cx="6126480" cy="192024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2048" y="822960"/>
            <a:ext cx="4069080" cy="1901952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bg1"/>
                </a:solidFill>
              </a:defRPr>
            </a:lvl1pPr>
            <a:lvl2pPr marL="283464">
              <a:defRPr sz="1600">
                <a:solidFill>
                  <a:schemeClr val="bg1"/>
                </a:solidFill>
              </a:defRPr>
            </a:lvl2pPr>
            <a:lvl3pPr marL="566928">
              <a:defRPr sz="1400">
                <a:solidFill>
                  <a:schemeClr val="bg1"/>
                </a:solidFill>
              </a:defRPr>
            </a:lvl3pPr>
            <a:lvl4pPr marL="859536">
              <a:defRPr sz="1200">
                <a:solidFill>
                  <a:schemeClr val="bg1"/>
                </a:solidFill>
              </a:defRPr>
            </a:lvl4pPr>
            <a:lvl5pPr marL="115214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FC01E54-865D-1B08-43CC-2D0128CECD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557016"/>
            <a:ext cx="12192000" cy="3300984"/>
          </a:xfrm>
          <a:solidFill>
            <a:schemeClr val="accent4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422ED3-8684-C41B-4675-BBDC2C8E5B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CE6B05-7A34-DD4C-91AD-29F26B6F9C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3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F663A-C2C8-12B2-AE7C-318452D5F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BFC1D-3B9C-EFD1-A014-1F648ADDB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7704" y="6181344"/>
            <a:ext cx="670560" cy="6766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>
                <a:solidFill>
                  <a:schemeClr val="tx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6EF3F5B-2BD7-A240-5E66-C3D2B092B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9A4BCD-3A82-7BB7-3BDC-2B533BA40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3" r:id="rId4"/>
    <p:sldLayoutId id="2147483669" r:id="rId5"/>
    <p:sldLayoutId id="2147483666" r:id="rId6"/>
    <p:sldLayoutId id="2147483661" r:id="rId7"/>
    <p:sldLayoutId id="2147483667" r:id="rId8"/>
    <p:sldLayoutId id="2147483670" r:id="rId9"/>
    <p:sldLayoutId id="2147483663" r:id="rId10"/>
    <p:sldLayoutId id="2147483671" r:id="rId11"/>
    <p:sldLayoutId id="2147483672" r:id="rId12"/>
    <p:sldLayoutId id="214748366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59536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52144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44752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44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s://pxhere.com/ko/photo/1510873" TargetMode="External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scielo.org.za/scielo.php?script=sci_arttext&amp;pid=S0038-23532024000400025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B0A024-4E06-BC4D-6379-140FB0CA4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445" y="230531"/>
            <a:ext cx="7758577" cy="4663440"/>
          </a:xfrm>
        </p:spPr>
        <p:txBody>
          <a:bodyPr/>
          <a:lstStyle/>
          <a:p>
            <a:r>
              <a:rPr lang="en-US" sz="4000" dirty="0"/>
              <a:t>Evaluating PMI estimation accuracy using </a:t>
            </a:r>
            <a:r>
              <a:rPr lang="en-US" sz="4000" dirty="0" err="1"/>
              <a:t>dna</a:t>
            </a:r>
            <a:r>
              <a:rPr lang="en-US" sz="4000" dirty="0"/>
              <a:t> degradation patterns in necrophagous insects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39A915F-4535-0AC8-B3DC-DA14AB24B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763" y="5321583"/>
            <a:ext cx="6391656" cy="475938"/>
          </a:xfrm>
        </p:spPr>
        <p:txBody>
          <a:bodyPr/>
          <a:lstStyle/>
          <a:p>
            <a:pPr algn="ctr"/>
            <a:r>
              <a:rPr lang="en-US" dirty="0"/>
              <a:t>Cathryne Smith, M.S.</a:t>
            </a:r>
            <a:br>
              <a:rPr lang="en-US" dirty="0"/>
            </a:br>
            <a:r>
              <a:rPr lang="en-US" dirty="0"/>
              <a:t>Oklahoma State University Center for Health Sciences</a:t>
            </a:r>
            <a:br>
              <a:rPr lang="en-US" dirty="0"/>
            </a:br>
            <a:r>
              <a:rPr lang="en-US" dirty="0"/>
              <a:t>November 2025</a:t>
            </a:r>
          </a:p>
        </p:txBody>
      </p:sp>
      <p:pic>
        <p:nvPicPr>
          <p:cNvPr id="16" name="Picture Placeholder 15" descr="Butterfly on a stick">
            <a:extLst>
              <a:ext uri="{FF2B5EF4-FFF2-40B4-BE49-F238E27FC236}">
                <a16:creationId xmlns:a16="http://schemas.microsoft.com/office/drawing/2014/main" id="{1FFACDF2-AF68-34D8-169A-35C6DD869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43" b="43"/>
          <a:stretch/>
        </p:blipFill>
        <p:spPr>
          <a:xfrm>
            <a:off x="7793736" y="0"/>
            <a:ext cx="4398264" cy="6857999"/>
          </a:xfr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04E15113-B072-4B79-BBEB-CD21C6CFFF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9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69"/>
    </mc:Choice>
    <mc:Fallback xmlns="">
      <p:transition spd="slow" advTm="273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6451AA-AEB4-0B9E-B76E-611C2AA8D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60" y="241808"/>
            <a:ext cx="4389120" cy="736600"/>
          </a:xfrm>
        </p:spPr>
        <p:txBody>
          <a:bodyPr>
            <a:normAutofit/>
          </a:bodyPr>
          <a:lstStyle/>
          <a:p>
            <a:r>
              <a:rPr lang="en-US" dirty="0"/>
              <a:t>Purpose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67D8-05D3-0F64-4B0B-FE9B335F81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4960" y="1161627"/>
            <a:ext cx="4389120" cy="235000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evaluate whether species, developmental stage, and environmental exposure influence insect DNA degradation, and whether molecular degradation markers (DNA concentration, STR completeness) improve PMI estimation accuracy.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96556A2-AA4C-073C-64A5-1E76A2DF1B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5520" r="15520"/>
          <a:stretch/>
        </p:blipFill>
        <p:spPr>
          <a:xfrm>
            <a:off x="6273800" y="0"/>
            <a:ext cx="5918200" cy="6857999"/>
          </a:xfr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8E49A42-5F96-4F40-8203-33EF183057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67"/>
    </mc:Choice>
    <mc:Fallback xmlns="">
      <p:transition spd="slow" advTm="408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0E9FA75-2A66-EAE8-E898-09505E65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76" y="184077"/>
            <a:ext cx="7123176" cy="604158"/>
          </a:xfrm>
        </p:spPr>
        <p:txBody>
          <a:bodyPr/>
          <a:lstStyle/>
          <a:p>
            <a:pPr algn="l"/>
            <a:r>
              <a:rPr lang="en-US" sz="3200" dirty="0"/>
              <a:t>Research Questions &amp;  Hypotheses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E3714B9-8CEF-78EA-C58B-C141ED8D8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972" y="1691639"/>
            <a:ext cx="6719316" cy="914400"/>
          </a:xfrm>
        </p:spPr>
        <p:txBody>
          <a:bodyPr/>
          <a:lstStyle/>
          <a:p>
            <a:pPr algn="l"/>
            <a:r>
              <a:rPr lang="en-US" sz="1800" dirty="0"/>
              <a:t>Do species, developmental stage, and environmental exposure influence DNA degradation patterns in necrophagous insects, and do molecular degradation metrics (DNA concentration and STR completeness) improve the accuracy of PMI estimation?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E523E000-5425-6E46-05C3-035CFBFBDDE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2800" t="2235" r="13400" b="10882"/>
          <a:stretch/>
        </p:blipFill>
        <p:spPr>
          <a:xfrm>
            <a:off x="6876288" y="1307593"/>
            <a:ext cx="5315712" cy="385876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9C2163-7F57-45F8-98B6-4F118B85B68A}"/>
              </a:ext>
            </a:extLst>
          </p:cNvPr>
          <p:cNvSpPr txBox="1"/>
          <p:nvPr/>
        </p:nvSpPr>
        <p:spPr>
          <a:xfrm>
            <a:off x="6946392" y="5183342"/>
            <a:ext cx="609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5" tooltip="https://scielo.org.za/scielo.php?script=sci_arttext&amp;pid=S0038-23532024000400025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6" tooltip="https://creativecommons.org/licenses/by/3.0/"/>
              </a:rPr>
              <a:t>CC BY</a:t>
            </a:r>
            <a:endParaRPr lang="en-US" sz="900" dirty="0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5DEB0781-1EA1-4DD4-AC94-958AF1F8BA43}"/>
              </a:ext>
            </a:extLst>
          </p:cNvPr>
          <p:cNvSpPr txBox="1">
            <a:spLocks/>
          </p:cNvSpPr>
          <p:nvPr/>
        </p:nvSpPr>
        <p:spPr>
          <a:xfrm>
            <a:off x="227076" y="3438144"/>
            <a:ext cx="6719316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/>
              <a:t>H1: </a:t>
            </a:r>
            <a:r>
              <a:rPr lang="en-US" sz="1800" dirty="0"/>
              <a:t>DNA degradation patterns differ significantly by species, developmental stage, and environmental exposure, and molecular degradation variables (DNA concentration and STR completeness) significantly improve PMI estimation accuracy.</a:t>
            </a:r>
            <a:endParaRPr lang="en-US" sz="1800" b="1" dirty="0"/>
          </a:p>
          <a:p>
            <a:pPr algn="l"/>
            <a:endParaRPr lang="en-US" sz="1800" b="1" dirty="0"/>
          </a:p>
          <a:p>
            <a:pPr algn="l"/>
            <a:r>
              <a:rPr lang="en-US" sz="1800" b="1" dirty="0"/>
              <a:t>H0: </a:t>
            </a:r>
            <a:r>
              <a:rPr lang="en-US" sz="1800" dirty="0"/>
              <a:t>DNA degradation patterns do not differ significantly across species, developmental stage, or environmental exposure, and molecular degradation variables do not improve PMI estimation accuracy.</a:t>
            </a:r>
          </a:p>
          <a:p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7BE5F31-0E25-4770-857F-BCED8A7F75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4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30"/>
    </mc:Choice>
    <mc:Fallback xmlns="">
      <p:transition spd="slow" advTm="33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A47513-EEDB-7E18-A210-F20CDDF5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" y="342900"/>
            <a:ext cx="4937760" cy="1920240"/>
          </a:xfrm>
        </p:spPr>
        <p:txBody>
          <a:bodyPr anchor="b" anchorCtr="0">
            <a:normAutofit/>
          </a:bodyPr>
          <a:lstStyle/>
          <a:p>
            <a:r>
              <a:rPr lang="en-US" dirty="0"/>
              <a:t>Variables and Measurement Levels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34F1638-A27B-9557-C43F-C3F20F68C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6440" y="690372"/>
            <a:ext cx="5928360" cy="2560320"/>
          </a:xfrm>
        </p:spPr>
        <p:txBody>
          <a:bodyPr anchor="ctr" anchorCtr="0"/>
          <a:lstStyle/>
          <a:p>
            <a:pPr marL="0" indent="0">
              <a:buNone/>
            </a:pPr>
            <a:r>
              <a:rPr lang="en-US" dirty="0"/>
              <a:t>N = 240</a:t>
            </a:r>
          </a:p>
          <a:p>
            <a:pPr marL="0" indent="0">
              <a:buNone/>
            </a:pPr>
            <a:r>
              <a:rPr lang="en-US" dirty="0"/>
              <a:t>Balanced design: 4 x 3 x 2 (10 insects per cell/group)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6C0641-FA1B-4D38-A513-7062F100F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008965"/>
              </p:ext>
            </p:extLst>
          </p:nvPr>
        </p:nvGraphicFramePr>
        <p:xfrm>
          <a:off x="393192" y="4001294"/>
          <a:ext cx="10515600" cy="25603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51493948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9123922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132572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6A8A"/>
                          </a:solidFill>
                        </a:rPr>
                        <a:t>Variable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6A8A"/>
                          </a:solidFill>
                        </a:rPr>
                        <a:t>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6A8A"/>
                          </a:solidFill>
                        </a:rPr>
                        <a:t>Level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47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Species (4)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Nominal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4788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Stage (3)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IV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Ordinal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655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Environment (2)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Binary Nominal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2995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DNA concentration (ng/µL)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DV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Ratio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7207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STR completeness (%)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DV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Ratio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13029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PMI error (hours)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Ratio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39446565"/>
                  </a:ext>
                </a:extLst>
              </a:tr>
            </a:tbl>
          </a:graphicData>
        </a:graphic>
      </p:graphicFrame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7B2F7F49-DC54-4B0A-AB43-6849D66379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4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19"/>
    </mc:Choice>
    <mc:Fallback xmlns="">
      <p:transition spd="slow" advTm="35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D13A66-9DEF-E164-8D4B-10D0BC2ED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195" y="228600"/>
            <a:ext cx="5852160" cy="914400"/>
          </a:xfrm>
        </p:spPr>
        <p:txBody>
          <a:bodyPr>
            <a:normAutofit/>
          </a:bodyPr>
          <a:lstStyle/>
          <a:p>
            <a:r>
              <a:rPr lang="en-US" sz="4800" dirty="0"/>
              <a:t>Statistical Methods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B3E8E89-D30A-0E1E-7369-4436232B3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1835" y="1819656"/>
            <a:ext cx="4754880" cy="914400"/>
          </a:xfrm>
        </p:spPr>
        <p:txBody>
          <a:bodyPr/>
          <a:lstStyle/>
          <a:p>
            <a:r>
              <a:rPr lang="en-US" sz="2000" dirty="0"/>
              <a:t>Primary Analysis: MANOVA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Three-factor MANOVA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DVS: DNA concentration, STR completeness, PMI Error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IVs: Species, Stage, Environment 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D16BC4F-4292-4832-8C7C-51552B9901D5}"/>
              </a:ext>
            </a:extLst>
          </p:cNvPr>
          <p:cNvSpPr txBox="1">
            <a:spLocks/>
          </p:cNvSpPr>
          <p:nvPr/>
        </p:nvSpPr>
        <p:spPr>
          <a:xfrm>
            <a:off x="1361427" y="4587241"/>
            <a:ext cx="7927848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Secondary Analysis: Hierarchical Regression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Block 1: Species, Stage,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Block 2: DNA concentration, STR completeness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Purpose: to determine if molecular variables add predictive power for PMI error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6353D5-FBFF-49EF-A2A2-E9197AA477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58"/>
          <a:stretch/>
        </p:blipFill>
        <p:spPr>
          <a:xfrm>
            <a:off x="0" y="0"/>
            <a:ext cx="6363195" cy="40202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2E1097-3E64-43B2-940B-778B77483710}"/>
              </a:ext>
            </a:extLst>
          </p:cNvPr>
          <p:cNvSpPr txBox="1"/>
          <p:nvPr/>
        </p:nvSpPr>
        <p:spPr>
          <a:xfrm>
            <a:off x="39624" y="4031906"/>
            <a:ext cx="609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i="0" dirty="0">
                <a:solidFill>
                  <a:srgbClr val="75757A"/>
                </a:solidFill>
                <a:effectLst/>
                <a:latin typeface="Roboto" panose="020B0604020202020204" pitchFamily="2" charset="0"/>
              </a:rPr>
              <a:t>Copyright: © The Trustees of the Natural History Museum, London</a:t>
            </a:r>
            <a:endParaRPr lang="en-US" sz="900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028CDC5E-0969-466E-90E6-91281BF44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1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76"/>
    </mc:Choice>
    <mc:Fallback xmlns="">
      <p:transition spd="slow" advTm="73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99A9F5-BB05-D21C-7988-A26F41AD3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250508"/>
            <a:ext cx="7424928" cy="585851"/>
          </a:xfrm>
        </p:spPr>
        <p:txBody>
          <a:bodyPr>
            <a:noAutofit/>
          </a:bodyPr>
          <a:lstStyle/>
          <a:p>
            <a:r>
              <a:rPr lang="en-US" dirty="0"/>
              <a:t>Assumption Testing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00E462-821F-C4FB-0C97-C72458508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08" y="1175004"/>
            <a:ext cx="4910328" cy="192024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MANOVA:</a:t>
            </a:r>
          </a:p>
          <a:p>
            <a:pPr marL="0" indent="0">
              <a:buNone/>
            </a:pPr>
            <a:r>
              <a:rPr lang="en-US" dirty="0"/>
              <a:t>Box’s M Test:</a:t>
            </a:r>
          </a:p>
          <a:p>
            <a:r>
              <a:rPr lang="en-US" dirty="0"/>
              <a:t>Box’s M = 143.95</a:t>
            </a:r>
          </a:p>
          <a:p>
            <a:r>
              <a:rPr lang="en-US" dirty="0"/>
              <a:t>P = 0.777       Covariance matrices equal</a:t>
            </a:r>
          </a:p>
          <a:p>
            <a:pPr marL="0" indent="0">
              <a:buNone/>
            </a:pPr>
            <a:r>
              <a:rPr lang="en-US" dirty="0" err="1"/>
              <a:t>Levene’s</a:t>
            </a:r>
            <a:r>
              <a:rPr lang="en-US" dirty="0"/>
              <a:t> Tests:</a:t>
            </a:r>
          </a:p>
          <a:p>
            <a:r>
              <a:rPr lang="en-US" dirty="0"/>
              <a:t>DNA: p = 0.273</a:t>
            </a:r>
          </a:p>
          <a:p>
            <a:r>
              <a:rPr lang="en-US" dirty="0"/>
              <a:t>STR: p = 0.807</a:t>
            </a:r>
          </a:p>
          <a:p>
            <a:r>
              <a:rPr lang="en-US" dirty="0"/>
              <a:t>PMI: p= 0.111</a:t>
            </a:r>
            <a:br>
              <a:rPr lang="en-US" dirty="0"/>
            </a:br>
            <a:r>
              <a:rPr lang="en-US" dirty="0"/>
              <a:t>	Homogeneity of variance met</a:t>
            </a:r>
          </a:p>
          <a:p>
            <a:pPr marL="0" indent="0">
              <a:buNone/>
            </a:pPr>
            <a:r>
              <a:rPr lang="en-US" dirty="0"/>
              <a:t>Multivariate Normality:</a:t>
            </a:r>
          </a:p>
          <a:p>
            <a:r>
              <a:rPr lang="en-US" dirty="0"/>
              <a:t>Symmetric distributions</a:t>
            </a:r>
          </a:p>
          <a:p>
            <a:r>
              <a:rPr lang="en-US" dirty="0"/>
              <a:t>Balanced design</a:t>
            </a:r>
          </a:p>
          <a:p>
            <a:pPr marL="0" indent="0">
              <a:buNone/>
            </a:pPr>
            <a:r>
              <a:rPr lang="en-US" dirty="0"/>
              <a:t>	Assumptions satisfied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D918F38-98EA-447B-A138-8509EC08A98A}"/>
              </a:ext>
            </a:extLst>
          </p:cNvPr>
          <p:cNvCxnSpPr/>
          <p:nvPr/>
        </p:nvCxnSpPr>
        <p:spPr>
          <a:xfrm>
            <a:off x="1691640" y="2441448"/>
            <a:ext cx="320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9D77CC-FB7E-48EE-B266-FC367EC7D6D3}"/>
              </a:ext>
            </a:extLst>
          </p:cNvPr>
          <p:cNvCxnSpPr/>
          <p:nvPr/>
        </p:nvCxnSpPr>
        <p:spPr>
          <a:xfrm>
            <a:off x="819912" y="4221480"/>
            <a:ext cx="320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0DF5DB6-3FCC-405C-A9D2-CB7B1A4B75BA}"/>
              </a:ext>
            </a:extLst>
          </p:cNvPr>
          <p:cNvCxnSpPr/>
          <p:nvPr/>
        </p:nvCxnSpPr>
        <p:spPr>
          <a:xfrm>
            <a:off x="819912" y="5693482"/>
            <a:ext cx="320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5DB5C27-4FB8-4962-9630-6E58923A666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727192" y="1069850"/>
            <a:ext cx="5943600" cy="3520820"/>
          </a:xfrm>
          <a:prstGeom prst="rect">
            <a:avLst/>
          </a:prstGeom>
        </p:spPr>
      </p:pic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9C8BB2B2-2200-4157-856E-776C6E1AA019}"/>
              </a:ext>
            </a:extLst>
          </p:cNvPr>
          <p:cNvSpPr txBox="1">
            <a:spLocks/>
          </p:cNvSpPr>
          <p:nvPr/>
        </p:nvSpPr>
        <p:spPr>
          <a:xfrm>
            <a:off x="5654040" y="4711064"/>
            <a:ext cx="6297168" cy="192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050" dirty="0"/>
              <a:t>Figure 1. </a:t>
            </a:r>
            <a:r>
              <a:rPr lang="en-US" sz="1050" i="1" dirty="0"/>
              <a:t>Standardized residuals vs. predicted values, showing homoscedasticity (constant variance) in the regression model.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78619767-2422-4E79-AD76-8507341691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4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252"/>
    </mc:Choice>
    <mc:Fallback xmlns="">
      <p:transition spd="slow" advTm="156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234BFB-7D61-E860-670D-35784D0A8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6" y="182880"/>
            <a:ext cx="4663440" cy="630936"/>
          </a:xfrm>
        </p:spPr>
        <p:txBody>
          <a:bodyPr/>
          <a:lstStyle/>
          <a:p>
            <a:r>
              <a:rPr lang="en-US" dirty="0"/>
              <a:t>Descriptive Statistics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7F5D8F3-4067-40C0-8D0D-F10B91673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631168"/>
              </p:ext>
            </p:extLst>
          </p:nvPr>
        </p:nvGraphicFramePr>
        <p:xfrm>
          <a:off x="637032" y="1139222"/>
          <a:ext cx="10515600" cy="146304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70022948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85911523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626053022"/>
                    </a:ext>
                  </a:extLst>
                </a:gridCol>
              </a:tblGrid>
              <a:tr h="3392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1C4C3C"/>
                          </a:solidFill>
                        </a:rPr>
                        <a:t>DV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1C4C3C"/>
                          </a:solidFill>
                        </a:rPr>
                        <a:t>Mean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1C4C3C"/>
                          </a:solidFill>
                        </a:rPr>
                        <a:t>SD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714284"/>
                  </a:ext>
                </a:extLst>
              </a:tr>
              <a:tr h="339273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DNA concentration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106.38 ng/µL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31.94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898906"/>
                  </a:ext>
                </a:extLst>
              </a:tr>
              <a:tr h="339273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STR completeness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54.38%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18.26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563588"/>
                  </a:ext>
                </a:extLst>
              </a:tr>
              <a:tr h="33927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PMI error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25.11 </a:t>
                      </a:r>
                      <a:r>
                        <a:rPr lang="en-US" b="1" dirty="0" err="1">
                          <a:solidFill>
                            <a:schemeClr val="bg1"/>
                          </a:solidFill>
                        </a:rPr>
                        <a:t>hr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5.46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35877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C22FE60-79EE-4FA2-BFB6-61737DDA5699}"/>
              </a:ext>
            </a:extLst>
          </p:cNvPr>
          <p:cNvSpPr txBox="1"/>
          <p:nvPr/>
        </p:nvSpPr>
        <p:spPr>
          <a:xfrm>
            <a:off x="3950208" y="721483"/>
            <a:ext cx="331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Overall Descriptive Statistics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71E6D2-4719-4C22-B054-581299E72593}"/>
              </a:ext>
            </a:extLst>
          </p:cNvPr>
          <p:cNvSpPr txBox="1"/>
          <p:nvPr/>
        </p:nvSpPr>
        <p:spPr>
          <a:xfrm>
            <a:off x="4440936" y="2635266"/>
            <a:ext cx="331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Factor-Level Summary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1C2ADAD-71F0-4C89-8D53-0F60477D2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512379"/>
              </p:ext>
            </p:extLst>
          </p:nvPr>
        </p:nvGraphicFramePr>
        <p:xfrm>
          <a:off x="737616" y="3004598"/>
          <a:ext cx="10515600" cy="36576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5230403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49086967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7547992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636695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753076998"/>
                    </a:ext>
                  </a:extLst>
                </a:gridCol>
              </a:tblGrid>
              <a:tr h="351507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1C4C3C"/>
                          </a:solidFill>
                        </a:rPr>
                        <a:t>Factor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1C4C3C"/>
                          </a:solidFill>
                        </a:rPr>
                        <a:t>Level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1C4C3C"/>
                          </a:solidFill>
                        </a:rPr>
                        <a:t>DNA 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1C4C3C"/>
                          </a:solidFill>
                        </a:rPr>
                        <a:t>STR 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1C4C3C"/>
                          </a:solidFill>
                        </a:rPr>
                        <a:t>PMI 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680260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Species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Lucilia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81.2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40.1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29.3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784092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Calliphora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84.5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42.7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28.6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843109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Dermestes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122.8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64.3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22.4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4886085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Necrobia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130.1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70.9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20.9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193966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Stage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Larva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89.3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44.6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28.1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3718838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Pupa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108.5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54.9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24.2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252026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Adult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121.3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62.4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22.3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067959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Environment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Shade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121.5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62.2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22.0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046053"/>
                  </a:ext>
                </a:extLst>
              </a:tr>
              <a:tr h="35150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Exposed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91.3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46.4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28.2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608083"/>
                  </a:ext>
                </a:extLst>
              </a:tr>
            </a:tbl>
          </a:graphicData>
        </a:graphic>
      </p:graphicFrame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A2912979-D59A-4C35-949B-6F3D513E24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0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11"/>
    </mc:Choice>
    <mc:Fallback xmlns="">
      <p:transition spd="slow" advTm="468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0495CC77-4D09-9F18-CCCC-D9959144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37744"/>
            <a:ext cx="3822192" cy="612648"/>
          </a:xfrm>
        </p:spPr>
        <p:txBody>
          <a:bodyPr/>
          <a:lstStyle/>
          <a:p>
            <a:r>
              <a:rPr lang="en-US" dirty="0"/>
              <a:t>MANOVA Results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9701AA-7DBD-E12C-6FDF-7742AC594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220" y="928116"/>
            <a:ext cx="3683508" cy="347472"/>
          </a:xfrm>
        </p:spPr>
        <p:txBody>
          <a:bodyPr/>
          <a:lstStyle/>
          <a:p>
            <a:r>
              <a:rPr lang="en-US" dirty="0"/>
              <a:t>Multivariate Tests (Pillai’s Trace)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B64387-D0F3-E5CF-345F-7FF0AEC9AF8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22832" y="5225796"/>
            <a:ext cx="10664952" cy="2103120"/>
          </a:xfrm>
        </p:spPr>
        <p:txBody>
          <a:bodyPr/>
          <a:lstStyle/>
          <a:p>
            <a:r>
              <a:rPr lang="en-US" dirty="0"/>
              <a:t>All main effects significant         Strong, additive biological and environmental influences.  </a:t>
            </a:r>
          </a:p>
          <a:p>
            <a:r>
              <a:rPr lang="en-US" dirty="0"/>
              <a:t>No interactions         effects are independent, no synergistic. </a:t>
            </a:r>
          </a:p>
          <a:p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0C1751D-63D9-4DBD-B90B-C8ACEBC25162}"/>
              </a:ext>
            </a:extLst>
          </p:cNvPr>
          <p:cNvCxnSpPr/>
          <p:nvPr/>
        </p:nvCxnSpPr>
        <p:spPr>
          <a:xfrm>
            <a:off x="4178808" y="5394960"/>
            <a:ext cx="36576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9A81C8-49D5-419E-A353-E643CA924ED4}"/>
              </a:ext>
            </a:extLst>
          </p:cNvPr>
          <p:cNvCxnSpPr/>
          <p:nvPr/>
        </p:nvCxnSpPr>
        <p:spPr>
          <a:xfrm>
            <a:off x="3078480" y="5766816"/>
            <a:ext cx="36576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CA8F546-48DE-4D33-A415-AF99182C2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67801"/>
              </p:ext>
            </p:extLst>
          </p:nvPr>
        </p:nvGraphicFramePr>
        <p:xfrm>
          <a:off x="838200" y="1623854"/>
          <a:ext cx="10515600" cy="292608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20649576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1271994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01814183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458953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Effect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Pillai’s Trace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302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Species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0.882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47.12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&lt; .001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9191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Stage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0.691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30.51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&lt; .001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777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Environment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0.533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58.19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&lt; .001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586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Species × Stage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0.112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1.31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.168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654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Species × Environment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0.074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1.92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.069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040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Stage × Environment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0.046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1.76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.107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2286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3-way Interaction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0.032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0.84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.648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734682"/>
                  </a:ext>
                </a:extLst>
              </a:tr>
            </a:tbl>
          </a:graphicData>
        </a:graphic>
      </p:graphicFrame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BFCDFA56-7C19-4CE1-8C16-C5EF8FAFEB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6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341"/>
    </mc:Choice>
    <mc:Fallback xmlns="">
      <p:transition spd="slow" advTm="953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96B25F-1BBC-028F-2886-86951B4A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12" y="676656"/>
            <a:ext cx="5358384" cy="768096"/>
          </a:xfrm>
        </p:spPr>
        <p:txBody>
          <a:bodyPr/>
          <a:lstStyle/>
          <a:p>
            <a:r>
              <a:rPr lang="en-US" dirty="0"/>
              <a:t>Post Hoc Comparisons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6A4434E4-FC32-97D1-48E9-FD93D9A99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2187765"/>
            <a:ext cx="4553712" cy="177393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Developmental Stage (Bonferroni)</a:t>
            </a:r>
          </a:p>
          <a:p>
            <a:r>
              <a:rPr lang="en-US" dirty="0"/>
              <a:t>Adult &gt; Pupa (p&lt; .001)</a:t>
            </a:r>
          </a:p>
          <a:p>
            <a:r>
              <a:rPr lang="en-US" dirty="0"/>
              <a:t>Adult &gt; Larva (p&lt; .001)</a:t>
            </a:r>
          </a:p>
          <a:p>
            <a:r>
              <a:rPr lang="en-US" dirty="0"/>
              <a:t>Pupa &gt; Larva (p= .004)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22">
            <a:extLst>
              <a:ext uri="{FF2B5EF4-FFF2-40B4-BE49-F238E27FC236}">
                <a16:creationId xmlns:a16="http://schemas.microsoft.com/office/drawing/2014/main" id="{2415AA00-01CE-49F6-911C-8AB1248FE21C}"/>
              </a:ext>
            </a:extLst>
          </p:cNvPr>
          <p:cNvSpPr txBox="1">
            <a:spLocks/>
          </p:cNvSpPr>
          <p:nvPr/>
        </p:nvSpPr>
        <p:spPr>
          <a:xfrm>
            <a:off x="5843016" y="4069080"/>
            <a:ext cx="6525768" cy="996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dirty="0"/>
              <a:t>Figure 1. </a:t>
            </a:r>
            <a:r>
              <a:rPr lang="en-US" sz="1100" i="1" dirty="0"/>
              <a:t>Estimated marginal means of DNA concentration (ng/µL) across shaded/cool vs. sun-exposed/warm environments for each insect species. Higher concentrations in the shaded condition indicate reduced DNA degradation.</a:t>
            </a:r>
            <a:endParaRPr lang="en-US" sz="1100" b="1" i="1" dirty="0"/>
          </a:p>
        </p:txBody>
      </p:sp>
      <p:sp>
        <p:nvSpPr>
          <p:cNvPr id="11" name="Content Placeholder 22">
            <a:extLst>
              <a:ext uri="{FF2B5EF4-FFF2-40B4-BE49-F238E27FC236}">
                <a16:creationId xmlns:a16="http://schemas.microsoft.com/office/drawing/2014/main" id="{FFABA281-62E7-48B1-86C3-9EBDA77EAC55}"/>
              </a:ext>
            </a:extLst>
          </p:cNvPr>
          <p:cNvSpPr txBox="1">
            <a:spLocks/>
          </p:cNvSpPr>
          <p:nvPr/>
        </p:nvSpPr>
        <p:spPr>
          <a:xfrm>
            <a:off x="155448" y="4178109"/>
            <a:ext cx="5727192" cy="996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Environment (Bonferroni)</a:t>
            </a:r>
          </a:p>
          <a:p>
            <a:r>
              <a:rPr lang="en-US" dirty="0"/>
              <a:t>Shaded &gt; Exposed for all DVs – p &lt;.001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767A37-889D-469E-916A-C762DF3B04E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946648" y="223330"/>
            <a:ext cx="5943600" cy="3723005"/>
          </a:xfrm>
          <a:prstGeom prst="rect">
            <a:avLst/>
          </a:prstGeom>
        </p:spPr>
      </p:pic>
      <p:sp>
        <p:nvSpPr>
          <p:cNvPr id="13" name="Content Placeholder 22">
            <a:extLst>
              <a:ext uri="{FF2B5EF4-FFF2-40B4-BE49-F238E27FC236}">
                <a16:creationId xmlns:a16="http://schemas.microsoft.com/office/drawing/2014/main" id="{5CD4ECA4-14CB-42C2-8147-12FC545C545D}"/>
              </a:ext>
            </a:extLst>
          </p:cNvPr>
          <p:cNvSpPr txBox="1">
            <a:spLocks/>
          </p:cNvSpPr>
          <p:nvPr/>
        </p:nvSpPr>
        <p:spPr>
          <a:xfrm>
            <a:off x="155448" y="5391213"/>
            <a:ext cx="8668512" cy="996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Species (Bonferroni)</a:t>
            </a:r>
          </a:p>
          <a:p>
            <a:r>
              <a:rPr lang="en-US" dirty="0"/>
              <a:t>Beetles (</a:t>
            </a:r>
            <a:r>
              <a:rPr lang="en-US" dirty="0" err="1"/>
              <a:t>Dermestes</a:t>
            </a:r>
            <a:r>
              <a:rPr lang="en-US" dirty="0"/>
              <a:t>, </a:t>
            </a:r>
            <a:r>
              <a:rPr lang="en-US" dirty="0" err="1"/>
              <a:t>Necrobia</a:t>
            </a:r>
            <a:r>
              <a:rPr lang="en-US" dirty="0"/>
              <a:t>) &gt; Blowflies (</a:t>
            </a:r>
            <a:r>
              <a:rPr lang="en-US" dirty="0" err="1"/>
              <a:t>Lucilia</a:t>
            </a:r>
            <a:r>
              <a:rPr lang="en-US" dirty="0"/>
              <a:t>, </a:t>
            </a:r>
            <a:r>
              <a:rPr lang="en-US" dirty="0" err="1"/>
              <a:t>Calliphora</a:t>
            </a:r>
            <a:r>
              <a:rPr lang="en-US" dirty="0"/>
              <a:t>) – all p&lt;.001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CD9CF6F-46C6-4154-A1ED-A65AD1687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2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20"/>
    </mc:Choice>
    <mc:Fallback xmlns="">
      <p:transition spd="slow" advTm="32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96B25F-1BBC-028F-2886-86951B4A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91440"/>
            <a:ext cx="6812280" cy="758952"/>
          </a:xfrm>
        </p:spPr>
        <p:txBody>
          <a:bodyPr/>
          <a:lstStyle/>
          <a:p>
            <a:r>
              <a:rPr lang="en-US" dirty="0"/>
              <a:t>Hierarchical Regression Results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CCA77F0-7809-45CA-B8A1-3445465EB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197864"/>
            <a:ext cx="10360152" cy="223113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Block 1 (Species, Stage, Environment)</a:t>
            </a:r>
          </a:p>
          <a:p>
            <a:r>
              <a:rPr lang="en-US" dirty="0"/>
              <a:t>R = .575</a:t>
            </a:r>
          </a:p>
          <a:p>
            <a:r>
              <a:rPr lang="en-US" dirty="0"/>
              <a:t>R</a:t>
            </a:r>
            <a:r>
              <a:rPr lang="en-US" baseline="30000" dirty="0"/>
              <a:t>2</a:t>
            </a:r>
            <a:r>
              <a:rPr lang="en-US" dirty="0"/>
              <a:t> = .331</a:t>
            </a:r>
          </a:p>
          <a:p>
            <a:pPr marL="0" indent="0">
              <a:buNone/>
            </a:pPr>
            <a:r>
              <a:rPr lang="en-US" dirty="0"/>
              <a:t>	Biological factors explain 33.1% of PMI error</a:t>
            </a:r>
          </a:p>
          <a:p>
            <a:pPr marL="0" indent="0">
              <a:buNone/>
            </a:pPr>
            <a:r>
              <a:rPr lang="en-US" dirty="0"/>
              <a:t>Block 2 (DNA concentration, STR completeness)</a:t>
            </a:r>
          </a:p>
          <a:p>
            <a:r>
              <a:rPr lang="en-US" dirty="0"/>
              <a:t>R = .687</a:t>
            </a:r>
          </a:p>
          <a:p>
            <a:r>
              <a:rPr lang="en-US" dirty="0"/>
              <a:t>R</a:t>
            </a:r>
            <a:r>
              <a:rPr lang="en-US" baseline="30000" dirty="0"/>
              <a:t>2</a:t>
            </a:r>
            <a:r>
              <a:rPr lang="en-US" dirty="0"/>
              <a:t> = .472</a:t>
            </a:r>
          </a:p>
          <a:p>
            <a:r>
              <a:rPr lang="en-US" dirty="0"/>
              <a:t>ΔR</a:t>
            </a:r>
            <a:r>
              <a:rPr lang="en-US" baseline="30000" dirty="0"/>
              <a:t>2</a:t>
            </a:r>
            <a:r>
              <a:rPr lang="en-US" dirty="0"/>
              <a:t> = .141, p &lt;.001</a:t>
            </a:r>
          </a:p>
          <a:p>
            <a:pPr marL="0" indent="0">
              <a:buNone/>
            </a:pPr>
            <a:r>
              <a:rPr lang="en-US" dirty="0"/>
              <a:t>	Molecular markers improve PMI prediction significantly</a:t>
            </a:r>
          </a:p>
          <a:p>
            <a:pPr marL="0" indent="0">
              <a:buNone/>
            </a:pPr>
            <a:r>
              <a:rPr lang="en-US" dirty="0"/>
              <a:t>Key Predictors (Block 2)</a:t>
            </a:r>
          </a:p>
          <a:p>
            <a:r>
              <a:rPr lang="en-US" dirty="0"/>
              <a:t>DNA concentration: β = -.369, p &lt; .001</a:t>
            </a:r>
          </a:p>
          <a:p>
            <a:r>
              <a:rPr lang="en-US" dirty="0"/>
              <a:t>STR completeness: β = - .318, p &lt; .001</a:t>
            </a:r>
          </a:p>
          <a:p>
            <a:pPr marL="0" indent="0">
              <a:buNone/>
            </a:pPr>
            <a:r>
              <a:rPr lang="en-US" dirty="0"/>
              <a:t>	Higher molecular integrity             Lower PMI error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CCDA3E4-C092-42EF-AFC1-3EB8F5CC2494}"/>
              </a:ext>
            </a:extLst>
          </p:cNvPr>
          <p:cNvCxnSpPr/>
          <p:nvPr/>
        </p:nvCxnSpPr>
        <p:spPr>
          <a:xfrm>
            <a:off x="806196" y="2395728"/>
            <a:ext cx="320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B2E03A-1EAE-4DF8-BBB4-0AFB5A43CACC}"/>
              </a:ext>
            </a:extLst>
          </p:cNvPr>
          <p:cNvCxnSpPr/>
          <p:nvPr/>
        </p:nvCxnSpPr>
        <p:spPr>
          <a:xfrm>
            <a:off x="806196" y="4102608"/>
            <a:ext cx="320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FBA1402-2CFE-4259-BD1B-8CA3FE9B6EC1}"/>
              </a:ext>
            </a:extLst>
          </p:cNvPr>
          <p:cNvCxnSpPr/>
          <p:nvPr/>
        </p:nvCxnSpPr>
        <p:spPr>
          <a:xfrm>
            <a:off x="3770376" y="5516880"/>
            <a:ext cx="32004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C7FD756E-3D0D-4300-BDDF-2DA1458D148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336792" y="1362456"/>
            <a:ext cx="5855208" cy="38313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500EA2-22A6-4E27-A0F7-5A0B979471C5}"/>
              </a:ext>
            </a:extLst>
          </p:cNvPr>
          <p:cNvSpPr txBox="1"/>
          <p:nvPr/>
        </p:nvSpPr>
        <p:spPr>
          <a:xfrm>
            <a:off x="6384036" y="5239881"/>
            <a:ext cx="57607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Figure 1. Distri</a:t>
            </a:r>
            <a:r>
              <a:rPr lang="en-US" sz="1000" b="1" i="1" dirty="0">
                <a:solidFill>
                  <a:schemeClr val="bg1"/>
                </a:solidFill>
              </a:rPr>
              <a:t>bution of Regression Standardized Residuals (</a:t>
            </a:r>
            <a:r>
              <a:rPr lang="en-US" sz="1000" b="1" i="1" dirty="0" err="1">
                <a:solidFill>
                  <a:schemeClr val="bg1"/>
                </a:solidFill>
              </a:rPr>
              <a:t>PMI_Error_hr</a:t>
            </a:r>
            <a:r>
              <a:rPr lang="en-US" sz="1000" b="1" i="1" dirty="0">
                <a:solidFill>
                  <a:schemeClr val="bg1"/>
                </a:solidFill>
              </a:rPr>
              <a:t>).</a:t>
            </a:r>
            <a:br>
              <a:rPr lang="en-US" sz="1000" i="1" dirty="0">
                <a:solidFill>
                  <a:schemeClr val="bg1"/>
                </a:solidFill>
              </a:rPr>
            </a:br>
            <a:r>
              <a:rPr lang="en-US" sz="1000" i="1" dirty="0">
                <a:solidFill>
                  <a:schemeClr val="bg1"/>
                </a:solidFill>
              </a:rPr>
              <a:t>The histogram demonstrates that residuals follow an approximately normal distribution, supporting the regression assumption of normality.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67F39C73-A629-46DE-BA4B-DB617805F6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10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86"/>
    </mc:Choice>
    <mc:Fallback xmlns="">
      <p:transition spd="slow" advTm="34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29238A-3CEC-2304-CD52-8C0826AAC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6" y="246888"/>
            <a:ext cx="6126480" cy="685800"/>
          </a:xfrm>
        </p:spPr>
        <p:txBody>
          <a:bodyPr>
            <a:noAutofit/>
          </a:bodyPr>
          <a:lstStyle/>
          <a:p>
            <a:r>
              <a:rPr lang="en-US" dirty="0"/>
              <a:t>Interpretation &amp; Implications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B32F8-EA90-B183-AAD3-9C1D536D3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2980944"/>
            <a:ext cx="8357616" cy="2752344"/>
          </a:xfrm>
        </p:spPr>
        <p:txBody>
          <a:bodyPr anchor="b" anchorCtr="0"/>
          <a:lstStyle/>
          <a:p>
            <a:r>
              <a:rPr lang="en-US" sz="1400" b="1" dirty="0"/>
              <a:t>Biological Findings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Beetles preserve DNA better than blowflies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Adults &gt; Pupae &gt; Larvae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Shade preserves DNA better than exposed environments</a:t>
            </a:r>
          </a:p>
          <a:p>
            <a:r>
              <a:rPr lang="en-US" sz="1400" b="1" dirty="0"/>
              <a:t>Molecular Findings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DNA concentration &amp; STR completeness strongly predict PMI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Molecular degradation curves could augment PMI estimation</a:t>
            </a:r>
          </a:p>
          <a:p>
            <a:r>
              <a:rPr lang="en-US" sz="1400" b="1" dirty="0"/>
              <a:t>Operational Implications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Use DNA integrity as a supplemental PMI metric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Useful for ambiguous life stages or degraded specimens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Applicable to crime labs utilizing existing STR kits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38C9AF-9261-4408-BE64-7835C254C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577" y="932688"/>
            <a:ext cx="5297423" cy="45664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23B7DB-33CF-4D64-8A86-CB8669B255C3}"/>
              </a:ext>
            </a:extLst>
          </p:cNvPr>
          <p:cNvSpPr txBox="1"/>
          <p:nvPr/>
        </p:nvSpPr>
        <p:spPr>
          <a:xfrm>
            <a:off x="6946392" y="5526593"/>
            <a:ext cx="3602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by Gautier Scientific Illustration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F345DB99-1CEF-4C0C-9D2D-5F61C6C448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9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60"/>
    </mc:Choice>
    <mc:Fallback xmlns="">
      <p:transition spd="slow" advTm="36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29238A-3CEC-2304-CD52-8C0826AAC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36" y="246888"/>
            <a:ext cx="6126480" cy="685800"/>
          </a:xfrm>
        </p:spPr>
        <p:txBody>
          <a:bodyPr>
            <a:noAutofit/>
          </a:bodyPr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B32F8-EA90-B183-AAD3-9C1D536D3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736" y="2228186"/>
            <a:ext cx="6275056" cy="2752344"/>
          </a:xfrm>
        </p:spPr>
        <p:txBody>
          <a:bodyPr anchor="b" anchorCtr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Species, stage, and environment significantly affect DNA degradation.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Molecular degradation variables significantly improve PMI prediction.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Results support future development of insect molecular PMI estimation models.</a:t>
            </a:r>
          </a:p>
          <a:p>
            <a:r>
              <a:rPr lang="en-US" sz="1400" b="1" dirty="0"/>
              <a:t>Future Research: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Apply to empirical insect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Expand environments &amp; taxa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Develop insect-specific STR/SNP panels</a:t>
            </a:r>
          </a:p>
          <a:p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23B7DB-33CF-4D64-8A86-CB8669B255C3}"/>
              </a:ext>
            </a:extLst>
          </p:cNvPr>
          <p:cNvSpPr txBox="1"/>
          <p:nvPr/>
        </p:nvSpPr>
        <p:spPr>
          <a:xfrm>
            <a:off x="6448792" y="5392971"/>
            <a:ext cx="3602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5 Stages of Human Decomposition</a:t>
            </a:r>
            <a:r>
              <a:rPr lang="en-US" sz="1000" dirty="0"/>
              <a:t> by </a:t>
            </a:r>
            <a:r>
              <a:rPr lang="en-US" sz="1000" dirty="0" err="1"/>
              <a:t>Evaredamonti</a:t>
            </a:r>
            <a:r>
              <a:rPr lang="en-US" sz="1000" dirty="0"/>
              <a:t> Art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B8EFE8-930F-4B39-9186-F1A82D482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3360" y="1134702"/>
            <a:ext cx="5658640" cy="4258269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988A9C7F-E9D5-4647-862E-708C998AE5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84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59"/>
    </mc:Choice>
    <mc:Fallback xmlns="">
      <p:transition spd="slow" advTm="270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ustom">
  <a:themeElements>
    <a:clrScheme name="Custom 14">
      <a:dk1>
        <a:srgbClr val="000000"/>
      </a:dk1>
      <a:lt1>
        <a:srgbClr val="FFFFFF"/>
      </a:lt1>
      <a:dk2>
        <a:srgbClr val="1C4C3C"/>
      </a:dk2>
      <a:lt2>
        <a:srgbClr val="E7E6E6"/>
      </a:lt2>
      <a:accent1>
        <a:srgbClr val="8FA971"/>
      </a:accent1>
      <a:accent2>
        <a:srgbClr val="345496"/>
      </a:accent2>
      <a:accent3>
        <a:srgbClr val="BD7B28"/>
      </a:accent3>
      <a:accent4>
        <a:srgbClr val="00698A"/>
      </a:accent4>
      <a:accent5>
        <a:srgbClr val="648260"/>
      </a:accent5>
      <a:accent6>
        <a:srgbClr val="F1EAE0"/>
      </a:accent6>
      <a:hlink>
        <a:srgbClr val="1B4C3C"/>
      </a:hlink>
      <a:folHlink>
        <a:srgbClr val="BD7B27"/>
      </a:folHlink>
    </a:clrScheme>
    <a:fontScheme name="Custom 12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course presentation_win32_EF_v3" id="{6402AD57-DE70-4CBC-820B-73D40CB74EE1}" vid="{026A6399-DEC0-4FFB-89AD-D1F0CBCEBF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3BE58ABDACE244AFDBA993934E4EB3" ma:contentTypeVersion="4" ma:contentTypeDescription="Create a new document." ma:contentTypeScope="" ma:versionID="934263495b13c2f42dc52b0cd9c60b32">
  <xsd:schema xmlns:xsd="http://www.w3.org/2001/XMLSchema" xmlns:xs="http://www.w3.org/2001/XMLSchema" xmlns:p="http://schemas.microsoft.com/office/2006/metadata/properties" xmlns:ns3="8177f995-5560-4c34-85d7-1d7ac66030ff" targetNamespace="http://schemas.microsoft.com/office/2006/metadata/properties" ma:root="true" ma:fieldsID="d0027eb2822657ae890cd38b20b563d4" ns3:_="">
    <xsd:import namespace="8177f995-5560-4c34-85d7-1d7ac66030ff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77f995-5560-4c34-85d7-1d7ac66030f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9A2D393-9837-47B9-B3C4-7C223D8707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77f995-5560-4c34-85d7-1d7ac66030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34B83F-6906-4689-98C9-AAA52DE98A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C7764E-1B88-4813-902C-6714719B42F3}">
  <ds:schemaRefs>
    <ds:schemaRef ds:uri="http://schemas.microsoft.com/office/2006/documentManagement/types"/>
    <ds:schemaRef ds:uri="8177f995-5560-4c34-85d7-1d7ac66030ff"/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Nature course presentation</Template>
  <TotalTime>396</TotalTime>
  <Words>915</Words>
  <Application>Microsoft Office PowerPoint</Application>
  <PresentationFormat>Widescreen</PresentationFormat>
  <Paragraphs>202</Paragraphs>
  <Slides>12</Slides>
  <Notes>2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Avenir Next LT Pro</vt:lpstr>
      <vt:lpstr>Avenir Next LT Pro Light</vt:lpstr>
      <vt:lpstr>Calibri</vt:lpstr>
      <vt:lpstr>Roboto</vt:lpstr>
      <vt:lpstr>Custom</vt:lpstr>
      <vt:lpstr>Evaluating PMI estimation accuracy using dna degradation patterns in necrophagous insects</vt:lpstr>
      <vt:lpstr>Purpose</vt:lpstr>
      <vt:lpstr>Research Questions &amp;  Hypotheses</vt:lpstr>
      <vt:lpstr>Variables and Measurement Levels</vt:lpstr>
      <vt:lpstr>Statistical Methods</vt:lpstr>
      <vt:lpstr>Assumption Testing </vt:lpstr>
      <vt:lpstr>Descriptive Statistics </vt:lpstr>
      <vt:lpstr>MANOVA Results</vt:lpstr>
      <vt:lpstr>Post Hoc Comparisons</vt:lpstr>
      <vt:lpstr>Hierarchical Regression Results</vt:lpstr>
      <vt:lpstr>Interpretation &amp; Implications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PMI estimation accuracy using dna degradation patterns in necrophagous insects</dc:title>
  <dc:creator>Cathryne Smith</dc:creator>
  <cp:lastModifiedBy>Cathryne Smith</cp:lastModifiedBy>
  <cp:revision>18</cp:revision>
  <cp:lastPrinted>2025-11-20T18:40:14Z</cp:lastPrinted>
  <dcterms:created xsi:type="dcterms:W3CDTF">2025-11-19T21:17:16Z</dcterms:created>
  <dcterms:modified xsi:type="dcterms:W3CDTF">2026-05-27T19:47:21Z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0x010100443BE58ABDACE244AFDBA993934E4EB3</vt:lpwstr>
  </property>
  <property fmtid="{D5CDD505-2E9C-101B-9397-08002B2CF9AE}" pid="3" name="MediaServiceImageTags">
    <vt:lpwstr/>
  </property>
</Properties>
</file>